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7_22EFE00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4" r:id="rId6"/>
    <p:sldId id="266" r:id="rId7"/>
    <p:sldId id="267" r:id="rId8"/>
    <p:sldId id="265" r:id="rId9"/>
    <p:sldId id="263" r:id="rId10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11F835-E0B1-A8DE-07C5-D8683C15BC04}" name="Fernando José Fuentes Castillo" initials="FJFC" userId="Fernando José Fuentes Castillo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omments/modernComment_107_22EFE0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ADEE36-8942-4816-A325-FF9C8CA2F252}" authorId="{7211F835-E0B1-A8DE-07C5-D8683C15BC04}" created="2022-03-24T19:49:34.629">
    <pc:sldMkLst xmlns:pc="http://schemas.microsoft.com/office/powerpoint/2013/main/command">
      <pc:docMk/>
      <pc:sldMk cId="586145807" sldId="263"/>
    </pc:sldMkLst>
    <p188:txBody>
      <a:bodyPr/>
      <a:lstStyle/>
      <a:p>
        <a:r>
          <a:rPr lang="es-SV"/>
          <a:t>Breve descripción acerca del Focus Group.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58F92-9C18-4C7D-86A4-44EC1E829866}" type="doc">
      <dgm:prSet loTypeId="urn:microsoft.com/office/officeart/2005/8/layout/cycle3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SV"/>
        </a:p>
      </dgm:t>
    </dgm:pt>
    <dgm:pt modelId="{5D9268DE-3778-4BF4-8936-8439E3021498}">
      <dgm:prSet phldrT="[Texto]"/>
      <dgm:spPr/>
      <dgm:t>
        <a:bodyPr/>
        <a:lstStyle/>
        <a:p>
          <a:r>
            <a:rPr lang="es-SV" dirty="0"/>
            <a:t>Definición del problema</a:t>
          </a:r>
        </a:p>
      </dgm:t>
    </dgm:pt>
    <dgm:pt modelId="{9A5F2389-5C7B-4C9A-8FEB-FCEF8CA157BC}" type="parTrans" cxnId="{E9E5770F-81F9-46D9-B902-0AD3E90C5418}">
      <dgm:prSet/>
      <dgm:spPr/>
      <dgm:t>
        <a:bodyPr/>
        <a:lstStyle/>
        <a:p>
          <a:endParaRPr lang="es-SV"/>
        </a:p>
      </dgm:t>
    </dgm:pt>
    <dgm:pt modelId="{4C72324F-7ED4-4679-A172-915639961054}" type="sibTrans" cxnId="{E9E5770F-81F9-46D9-B902-0AD3E90C5418}">
      <dgm:prSet/>
      <dgm:spPr/>
      <dgm:t>
        <a:bodyPr/>
        <a:lstStyle/>
        <a:p>
          <a:endParaRPr lang="es-SV"/>
        </a:p>
      </dgm:t>
    </dgm:pt>
    <dgm:pt modelId="{F87B5CF4-A3B5-42C2-AFD8-E7B5A0F87070}">
      <dgm:prSet phldrT="[Texto]"/>
      <dgm:spPr/>
      <dgm:t>
        <a:bodyPr/>
        <a:lstStyle/>
        <a:p>
          <a:r>
            <a:rPr lang="es-SV" dirty="0"/>
            <a:t>Desarrollo del problema</a:t>
          </a:r>
        </a:p>
      </dgm:t>
    </dgm:pt>
    <dgm:pt modelId="{9A052664-7F61-428F-9E88-C560BF301F15}" type="parTrans" cxnId="{7379AC87-4064-4163-85DB-BBEC8DF436D2}">
      <dgm:prSet/>
      <dgm:spPr/>
      <dgm:t>
        <a:bodyPr/>
        <a:lstStyle/>
        <a:p>
          <a:endParaRPr lang="es-SV"/>
        </a:p>
      </dgm:t>
    </dgm:pt>
    <dgm:pt modelId="{4F6438EE-F8BF-4BC2-9D4B-2A2646EC3A4A}" type="sibTrans" cxnId="{7379AC87-4064-4163-85DB-BBEC8DF436D2}">
      <dgm:prSet/>
      <dgm:spPr/>
      <dgm:t>
        <a:bodyPr/>
        <a:lstStyle/>
        <a:p>
          <a:endParaRPr lang="es-SV"/>
        </a:p>
      </dgm:t>
    </dgm:pt>
    <dgm:pt modelId="{3B7EE84D-9FCF-4670-AD44-E58B39828310}">
      <dgm:prSet phldrT="[Texto]"/>
      <dgm:spPr/>
      <dgm:t>
        <a:bodyPr/>
        <a:lstStyle/>
        <a:p>
          <a:r>
            <a:rPr lang="es-SV" dirty="0"/>
            <a:t>Diseño de la investigación</a:t>
          </a:r>
        </a:p>
      </dgm:t>
    </dgm:pt>
    <dgm:pt modelId="{5D5FC3DA-1315-4ED5-8D56-167F408ED293}" type="parTrans" cxnId="{5E2F195D-3A5B-4717-BCDE-00B2D709FD79}">
      <dgm:prSet/>
      <dgm:spPr/>
      <dgm:t>
        <a:bodyPr/>
        <a:lstStyle/>
        <a:p>
          <a:endParaRPr lang="es-SV"/>
        </a:p>
      </dgm:t>
    </dgm:pt>
    <dgm:pt modelId="{CE812FF0-8833-4D15-A7D5-C053CB6EB640}" type="sibTrans" cxnId="{5E2F195D-3A5B-4717-BCDE-00B2D709FD79}">
      <dgm:prSet/>
      <dgm:spPr/>
      <dgm:t>
        <a:bodyPr/>
        <a:lstStyle/>
        <a:p>
          <a:endParaRPr lang="es-SV"/>
        </a:p>
      </dgm:t>
    </dgm:pt>
    <dgm:pt modelId="{7811B94F-FEB0-4885-8F00-67442FC124B9}">
      <dgm:prSet phldrT="[Texto]"/>
      <dgm:spPr/>
      <dgm:t>
        <a:bodyPr/>
        <a:lstStyle/>
        <a:p>
          <a:r>
            <a:rPr lang="es-SV" dirty="0"/>
            <a:t>Preparación de análisis de datos</a:t>
          </a:r>
        </a:p>
      </dgm:t>
    </dgm:pt>
    <dgm:pt modelId="{333EF0E6-45C7-436C-BEAA-0B5711B4F79F}" type="parTrans" cxnId="{8258F258-BA75-4616-9634-240BEFF3C163}">
      <dgm:prSet/>
      <dgm:spPr/>
      <dgm:t>
        <a:bodyPr/>
        <a:lstStyle/>
        <a:p>
          <a:endParaRPr lang="es-SV"/>
        </a:p>
      </dgm:t>
    </dgm:pt>
    <dgm:pt modelId="{39632C79-A554-471D-BA07-F54813EE0DB2}" type="sibTrans" cxnId="{8258F258-BA75-4616-9634-240BEFF3C163}">
      <dgm:prSet/>
      <dgm:spPr/>
      <dgm:t>
        <a:bodyPr/>
        <a:lstStyle/>
        <a:p>
          <a:endParaRPr lang="es-SV"/>
        </a:p>
      </dgm:t>
    </dgm:pt>
    <dgm:pt modelId="{162A434C-5009-4899-998D-B2CF267B297C}">
      <dgm:prSet phldrT="[Texto]"/>
      <dgm:spPr/>
      <dgm:t>
        <a:bodyPr/>
        <a:lstStyle/>
        <a:p>
          <a:r>
            <a:rPr lang="es-SV" dirty="0"/>
            <a:t>Elaboración del reporte</a:t>
          </a:r>
        </a:p>
      </dgm:t>
    </dgm:pt>
    <dgm:pt modelId="{00413D2C-6F6D-4F52-A564-407B33BE06FE}" type="parTrans" cxnId="{91907B50-E3CC-42A0-93D8-E9D49590AFCC}">
      <dgm:prSet/>
      <dgm:spPr/>
      <dgm:t>
        <a:bodyPr/>
        <a:lstStyle/>
        <a:p>
          <a:endParaRPr lang="es-SV"/>
        </a:p>
      </dgm:t>
    </dgm:pt>
    <dgm:pt modelId="{082D108F-E93A-4474-ACFC-76FFCD9E8F20}" type="sibTrans" cxnId="{91907B50-E3CC-42A0-93D8-E9D49590AFCC}">
      <dgm:prSet/>
      <dgm:spPr/>
      <dgm:t>
        <a:bodyPr/>
        <a:lstStyle/>
        <a:p>
          <a:endParaRPr lang="es-SV"/>
        </a:p>
      </dgm:t>
    </dgm:pt>
    <dgm:pt modelId="{68F367DE-587B-407D-B518-531F110D15E8}">
      <dgm:prSet phldrT="[Texto]"/>
      <dgm:spPr/>
      <dgm:t>
        <a:bodyPr/>
        <a:lstStyle/>
        <a:p>
          <a:r>
            <a:rPr lang="es-SV" dirty="0"/>
            <a:t>Recolección de datos</a:t>
          </a:r>
        </a:p>
      </dgm:t>
    </dgm:pt>
    <dgm:pt modelId="{14AE2F4F-94E0-400C-976B-E27D9EDD2990}" type="parTrans" cxnId="{D4B6F651-2BEB-4A3D-A186-A2470C24E36F}">
      <dgm:prSet/>
      <dgm:spPr/>
      <dgm:t>
        <a:bodyPr/>
        <a:lstStyle/>
        <a:p>
          <a:endParaRPr lang="es-SV"/>
        </a:p>
      </dgm:t>
    </dgm:pt>
    <dgm:pt modelId="{4DBA4B64-3E8A-412E-B96F-E336737B0CD1}" type="sibTrans" cxnId="{D4B6F651-2BEB-4A3D-A186-A2470C24E36F}">
      <dgm:prSet/>
      <dgm:spPr/>
      <dgm:t>
        <a:bodyPr/>
        <a:lstStyle/>
        <a:p>
          <a:endParaRPr lang="es-SV"/>
        </a:p>
      </dgm:t>
    </dgm:pt>
    <dgm:pt modelId="{93C6DE46-9550-418B-982B-6870EB30AD76}" type="pres">
      <dgm:prSet presAssocID="{E0D58F92-9C18-4C7D-86A4-44EC1E829866}" presName="Name0" presStyleCnt="0">
        <dgm:presLayoutVars>
          <dgm:dir/>
          <dgm:resizeHandles val="exact"/>
        </dgm:presLayoutVars>
      </dgm:prSet>
      <dgm:spPr/>
    </dgm:pt>
    <dgm:pt modelId="{8B847FCC-DDF8-4121-A6F1-015683B83314}" type="pres">
      <dgm:prSet presAssocID="{E0D58F92-9C18-4C7D-86A4-44EC1E829866}" presName="cycle" presStyleCnt="0"/>
      <dgm:spPr/>
    </dgm:pt>
    <dgm:pt modelId="{328F2189-A8E7-4327-A74C-1F36759B709E}" type="pres">
      <dgm:prSet presAssocID="{5D9268DE-3778-4BF4-8936-8439E3021498}" presName="nodeFirstNode" presStyleLbl="node1" presStyleIdx="0" presStyleCnt="6">
        <dgm:presLayoutVars>
          <dgm:bulletEnabled val="1"/>
        </dgm:presLayoutVars>
      </dgm:prSet>
      <dgm:spPr/>
    </dgm:pt>
    <dgm:pt modelId="{E7113CED-52BD-4DF9-AA9B-B3AFEBA05E31}" type="pres">
      <dgm:prSet presAssocID="{4C72324F-7ED4-4679-A172-915639961054}" presName="sibTransFirstNode" presStyleLbl="bgShp" presStyleIdx="0" presStyleCnt="1"/>
      <dgm:spPr/>
    </dgm:pt>
    <dgm:pt modelId="{C8B38F40-EE84-4201-929E-BB0106949BB9}" type="pres">
      <dgm:prSet presAssocID="{F87B5CF4-A3B5-42C2-AFD8-E7B5A0F87070}" presName="nodeFollowingNodes" presStyleLbl="node1" presStyleIdx="1" presStyleCnt="6">
        <dgm:presLayoutVars>
          <dgm:bulletEnabled val="1"/>
        </dgm:presLayoutVars>
      </dgm:prSet>
      <dgm:spPr/>
    </dgm:pt>
    <dgm:pt modelId="{E36DF230-B9C5-474C-84FB-7E73769A5000}" type="pres">
      <dgm:prSet presAssocID="{3B7EE84D-9FCF-4670-AD44-E58B39828310}" presName="nodeFollowingNodes" presStyleLbl="node1" presStyleIdx="2" presStyleCnt="6">
        <dgm:presLayoutVars>
          <dgm:bulletEnabled val="1"/>
        </dgm:presLayoutVars>
      </dgm:prSet>
      <dgm:spPr/>
    </dgm:pt>
    <dgm:pt modelId="{7594734F-070F-41D1-AC48-F70D9308C957}" type="pres">
      <dgm:prSet presAssocID="{68F367DE-587B-407D-B518-531F110D15E8}" presName="nodeFollowingNodes" presStyleLbl="node1" presStyleIdx="3" presStyleCnt="6">
        <dgm:presLayoutVars>
          <dgm:bulletEnabled val="1"/>
        </dgm:presLayoutVars>
      </dgm:prSet>
      <dgm:spPr/>
    </dgm:pt>
    <dgm:pt modelId="{887F0ACD-C9A7-4C8E-818B-24097FECA82F}" type="pres">
      <dgm:prSet presAssocID="{7811B94F-FEB0-4885-8F00-67442FC124B9}" presName="nodeFollowingNodes" presStyleLbl="node1" presStyleIdx="4" presStyleCnt="6">
        <dgm:presLayoutVars>
          <dgm:bulletEnabled val="1"/>
        </dgm:presLayoutVars>
      </dgm:prSet>
      <dgm:spPr/>
    </dgm:pt>
    <dgm:pt modelId="{EDCEC0AE-30D6-44A5-8893-05F1062AB654}" type="pres">
      <dgm:prSet presAssocID="{162A434C-5009-4899-998D-B2CF267B297C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4F0E1A06-166C-43D5-8833-F99DFE35B61E}" type="presOf" srcId="{5D9268DE-3778-4BF4-8936-8439E3021498}" destId="{328F2189-A8E7-4327-A74C-1F36759B709E}" srcOrd="0" destOrd="0" presId="urn:microsoft.com/office/officeart/2005/8/layout/cycle3"/>
    <dgm:cxn modelId="{E9E5770F-81F9-46D9-B902-0AD3E90C5418}" srcId="{E0D58F92-9C18-4C7D-86A4-44EC1E829866}" destId="{5D9268DE-3778-4BF4-8936-8439E3021498}" srcOrd="0" destOrd="0" parTransId="{9A5F2389-5C7B-4C9A-8FEB-FCEF8CA157BC}" sibTransId="{4C72324F-7ED4-4679-A172-915639961054}"/>
    <dgm:cxn modelId="{B9ADAE25-9460-4C75-B44A-8F80DBFBECC5}" type="presOf" srcId="{7811B94F-FEB0-4885-8F00-67442FC124B9}" destId="{887F0ACD-C9A7-4C8E-818B-24097FECA82F}" srcOrd="0" destOrd="0" presId="urn:microsoft.com/office/officeart/2005/8/layout/cycle3"/>
    <dgm:cxn modelId="{5035F22D-32CD-4135-9B80-BF87DCE6E456}" type="presOf" srcId="{F87B5CF4-A3B5-42C2-AFD8-E7B5A0F87070}" destId="{C8B38F40-EE84-4201-929E-BB0106949BB9}" srcOrd="0" destOrd="0" presId="urn:microsoft.com/office/officeart/2005/8/layout/cycle3"/>
    <dgm:cxn modelId="{75783C34-F2E1-4415-9962-63E0AF8F3776}" type="presOf" srcId="{E0D58F92-9C18-4C7D-86A4-44EC1E829866}" destId="{93C6DE46-9550-418B-982B-6870EB30AD76}" srcOrd="0" destOrd="0" presId="urn:microsoft.com/office/officeart/2005/8/layout/cycle3"/>
    <dgm:cxn modelId="{5E2F195D-3A5B-4717-BCDE-00B2D709FD79}" srcId="{E0D58F92-9C18-4C7D-86A4-44EC1E829866}" destId="{3B7EE84D-9FCF-4670-AD44-E58B39828310}" srcOrd="2" destOrd="0" parTransId="{5D5FC3DA-1315-4ED5-8D56-167F408ED293}" sibTransId="{CE812FF0-8833-4D15-A7D5-C053CB6EB640}"/>
    <dgm:cxn modelId="{91907B50-E3CC-42A0-93D8-E9D49590AFCC}" srcId="{E0D58F92-9C18-4C7D-86A4-44EC1E829866}" destId="{162A434C-5009-4899-998D-B2CF267B297C}" srcOrd="5" destOrd="0" parTransId="{00413D2C-6F6D-4F52-A564-407B33BE06FE}" sibTransId="{082D108F-E93A-4474-ACFC-76FFCD9E8F20}"/>
    <dgm:cxn modelId="{68155171-311F-4EB4-8FDD-F3E307A48E4B}" type="presOf" srcId="{4C72324F-7ED4-4679-A172-915639961054}" destId="{E7113CED-52BD-4DF9-AA9B-B3AFEBA05E31}" srcOrd="0" destOrd="0" presId="urn:microsoft.com/office/officeart/2005/8/layout/cycle3"/>
    <dgm:cxn modelId="{D4B6F651-2BEB-4A3D-A186-A2470C24E36F}" srcId="{E0D58F92-9C18-4C7D-86A4-44EC1E829866}" destId="{68F367DE-587B-407D-B518-531F110D15E8}" srcOrd="3" destOrd="0" parTransId="{14AE2F4F-94E0-400C-976B-E27D9EDD2990}" sibTransId="{4DBA4B64-3E8A-412E-B96F-E336737B0CD1}"/>
    <dgm:cxn modelId="{8258F258-BA75-4616-9634-240BEFF3C163}" srcId="{E0D58F92-9C18-4C7D-86A4-44EC1E829866}" destId="{7811B94F-FEB0-4885-8F00-67442FC124B9}" srcOrd="4" destOrd="0" parTransId="{333EF0E6-45C7-436C-BEAA-0B5711B4F79F}" sibTransId="{39632C79-A554-471D-BA07-F54813EE0DB2}"/>
    <dgm:cxn modelId="{7379AC87-4064-4163-85DB-BBEC8DF436D2}" srcId="{E0D58F92-9C18-4C7D-86A4-44EC1E829866}" destId="{F87B5CF4-A3B5-42C2-AFD8-E7B5A0F87070}" srcOrd="1" destOrd="0" parTransId="{9A052664-7F61-428F-9E88-C560BF301F15}" sibTransId="{4F6438EE-F8BF-4BC2-9D4B-2A2646EC3A4A}"/>
    <dgm:cxn modelId="{4BBF15A8-0B1E-4322-83ED-4DFA2788B199}" type="presOf" srcId="{68F367DE-587B-407D-B518-531F110D15E8}" destId="{7594734F-070F-41D1-AC48-F70D9308C957}" srcOrd="0" destOrd="0" presId="urn:microsoft.com/office/officeart/2005/8/layout/cycle3"/>
    <dgm:cxn modelId="{496637CD-C4F2-476C-867D-3A85AE85E837}" type="presOf" srcId="{3B7EE84D-9FCF-4670-AD44-E58B39828310}" destId="{E36DF230-B9C5-474C-84FB-7E73769A5000}" srcOrd="0" destOrd="0" presId="urn:microsoft.com/office/officeart/2005/8/layout/cycle3"/>
    <dgm:cxn modelId="{EA9E50D9-66C8-4E04-B558-79C82310EE52}" type="presOf" srcId="{162A434C-5009-4899-998D-B2CF267B297C}" destId="{EDCEC0AE-30D6-44A5-8893-05F1062AB654}" srcOrd="0" destOrd="0" presId="urn:microsoft.com/office/officeart/2005/8/layout/cycle3"/>
    <dgm:cxn modelId="{DF4A06DB-9593-40C9-8AF7-0894E458D9D0}" type="presParOf" srcId="{93C6DE46-9550-418B-982B-6870EB30AD76}" destId="{8B847FCC-DDF8-4121-A6F1-015683B83314}" srcOrd="0" destOrd="0" presId="urn:microsoft.com/office/officeart/2005/8/layout/cycle3"/>
    <dgm:cxn modelId="{93EADFCF-581E-4D14-94A1-EB8D11B843D9}" type="presParOf" srcId="{8B847FCC-DDF8-4121-A6F1-015683B83314}" destId="{328F2189-A8E7-4327-A74C-1F36759B709E}" srcOrd="0" destOrd="0" presId="urn:microsoft.com/office/officeart/2005/8/layout/cycle3"/>
    <dgm:cxn modelId="{92DD7432-9D83-4659-A90B-EF8089A983E7}" type="presParOf" srcId="{8B847FCC-DDF8-4121-A6F1-015683B83314}" destId="{E7113CED-52BD-4DF9-AA9B-B3AFEBA05E31}" srcOrd="1" destOrd="0" presId="urn:microsoft.com/office/officeart/2005/8/layout/cycle3"/>
    <dgm:cxn modelId="{BF508632-2A53-4194-9277-44D7DA0A8D35}" type="presParOf" srcId="{8B847FCC-DDF8-4121-A6F1-015683B83314}" destId="{C8B38F40-EE84-4201-929E-BB0106949BB9}" srcOrd="2" destOrd="0" presId="urn:microsoft.com/office/officeart/2005/8/layout/cycle3"/>
    <dgm:cxn modelId="{83284629-2AEB-4DA9-AFD9-2A211BB088D4}" type="presParOf" srcId="{8B847FCC-DDF8-4121-A6F1-015683B83314}" destId="{E36DF230-B9C5-474C-84FB-7E73769A5000}" srcOrd="3" destOrd="0" presId="urn:microsoft.com/office/officeart/2005/8/layout/cycle3"/>
    <dgm:cxn modelId="{FDCBD924-59E5-424B-ABA9-87E674DF9D05}" type="presParOf" srcId="{8B847FCC-DDF8-4121-A6F1-015683B83314}" destId="{7594734F-070F-41D1-AC48-F70D9308C957}" srcOrd="4" destOrd="0" presId="urn:microsoft.com/office/officeart/2005/8/layout/cycle3"/>
    <dgm:cxn modelId="{2D9C4D9B-3361-428B-ABCC-137E12B1F3D0}" type="presParOf" srcId="{8B847FCC-DDF8-4121-A6F1-015683B83314}" destId="{887F0ACD-C9A7-4C8E-818B-24097FECA82F}" srcOrd="5" destOrd="0" presId="urn:microsoft.com/office/officeart/2005/8/layout/cycle3"/>
    <dgm:cxn modelId="{0C822A51-245C-4C5F-8D5D-9EE4E78A1BDC}" type="presParOf" srcId="{8B847FCC-DDF8-4121-A6F1-015683B83314}" destId="{EDCEC0AE-30D6-44A5-8893-05F1062AB654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13CED-52BD-4DF9-AA9B-B3AFEBA05E31}">
      <dsp:nvSpPr>
        <dsp:cNvPr id="0" name=""/>
        <dsp:cNvSpPr/>
      </dsp:nvSpPr>
      <dsp:spPr>
        <a:xfrm>
          <a:off x="992041" y="-3942"/>
          <a:ext cx="3312662" cy="3312662"/>
        </a:xfrm>
        <a:prstGeom prst="circularArrow">
          <a:avLst>
            <a:gd name="adj1" fmla="val 5274"/>
            <a:gd name="adj2" fmla="val 312630"/>
            <a:gd name="adj3" fmla="val 14285825"/>
            <a:gd name="adj4" fmla="val 17093337"/>
            <a:gd name="adj5" fmla="val 547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8F2189-A8E7-4327-A74C-1F36759B709E}">
      <dsp:nvSpPr>
        <dsp:cNvPr id="0" name=""/>
        <dsp:cNvSpPr/>
      </dsp:nvSpPr>
      <dsp:spPr>
        <a:xfrm>
          <a:off x="2039298" y="890"/>
          <a:ext cx="1218148" cy="6090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1200" kern="1200" dirty="0"/>
            <a:t>Definición del problema</a:t>
          </a:r>
        </a:p>
      </dsp:txBody>
      <dsp:txXfrm>
        <a:off x="2069031" y="30623"/>
        <a:ext cx="1158682" cy="549608"/>
      </dsp:txXfrm>
    </dsp:sp>
    <dsp:sp modelId="{C8B38F40-EE84-4201-929E-BB0106949BB9}">
      <dsp:nvSpPr>
        <dsp:cNvPr id="0" name=""/>
        <dsp:cNvSpPr/>
      </dsp:nvSpPr>
      <dsp:spPr>
        <a:xfrm>
          <a:off x="3203132" y="672830"/>
          <a:ext cx="1218148" cy="60907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1200" kern="1200" dirty="0"/>
            <a:t>Desarrollo del problema</a:t>
          </a:r>
        </a:p>
      </dsp:txBody>
      <dsp:txXfrm>
        <a:off x="3232865" y="702563"/>
        <a:ext cx="1158682" cy="549608"/>
      </dsp:txXfrm>
    </dsp:sp>
    <dsp:sp modelId="{E36DF230-B9C5-474C-84FB-7E73769A5000}">
      <dsp:nvSpPr>
        <dsp:cNvPr id="0" name=""/>
        <dsp:cNvSpPr/>
      </dsp:nvSpPr>
      <dsp:spPr>
        <a:xfrm>
          <a:off x="3203132" y="2016709"/>
          <a:ext cx="1218148" cy="60907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1200" kern="1200" dirty="0"/>
            <a:t>Diseño de la investigación</a:t>
          </a:r>
        </a:p>
      </dsp:txBody>
      <dsp:txXfrm>
        <a:off x="3232865" y="2046442"/>
        <a:ext cx="1158682" cy="549608"/>
      </dsp:txXfrm>
    </dsp:sp>
    <dsp:sp modelId="{7594734F-070F-41D1-AC48-F70D9308C957}">
      <dsp:nvSpPr>
        <dsp:cNvPr id="0" name=""/>
        <dsp:cNvSpPr/>
      </dsp:nvSpPr>
      <dsp:spPr>
        <a:xfrm>
          <a:off x="2039298" y="2688649"/>
          <a:ext cx="1218148" cy="6090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1200" kern="1200" dirty="0"/>
            <a:t>Recolección de datos</a:t>
          </a:r>
        </a:p>
      </dsp:txBody>
      <dsp:txXfrm>
        <a:off x="2069031" y="2718382"/>
        <a:ext cx="1158682" cy="549608"/>
      </dsp:txXfrm>
    </dsp:sp>
    <dsp:sp modelId="{887F0ACD-C9A7-4C8E-818B-24097FECA82F}">
      <dsp:nvSpPr>
        <dsp:cNvPr id="0" name=""/>
        <dsp:cNvSpPr/>
      </dsp:nvSpPr>
      <dsp:spPr>
        <a:xfrm>
          <a:off x="875465" y="2016709"/>
          <a:ext cx="1218148" cy="60907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1200" kern="1200" dirty="0"/>
            <a:t>Preparación de análisis de datos</a:t>
          </a:r>
        </a:p>
      </dsp:txBody>
      <dsp:txXfrm>
        <a:off x="905198" y="2046442"/>
        <a:ext cx="1158682" cy="549608"/>
      </dsp:txXfrm>
    </dsp:sp>
    <dsp:sp modelId="{EDCEC0AE-30D6-44A5-8893-05F1062AB654}">
      <dsp:nvSpPr>
        <dsp:cNvPr id="0" name=""/>
        <dsp:cNvSpPr/>
      </dsp:nvSpPr>
      <dsp:spPr>
        <a:xfrm>
          <a:off x="875465" y="672830"/>
          <a:ext cx="1218148" cy="6090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1200" kern="1200" dirty="0"/>
            <a:t>Elaboración del reporte</a:t>
          </a:r>
        </a:p>
      </dsp:txBody>
      <dsp:txXfrm>
        <a:off x="905198" y="702563"/>
        <a:ext cx="1158682" cy="549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7D6B148F-1459-4051-8898-F975813299CE}" type="datetimeFigureOut">
              <a:rPr lang="es-SV" smtClean="0"/>
              <a:t>24/3/2022</a:t>
            </a:fld>
            <a:endParaRPr lang="es-SV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540626D1-FEB8-4BC8-B043-BCA7AD33912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548818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CAC2D943-916E-4129-8DF8-F42406618EBC}" type="datetimeFigureOut">
              <a:rPr lang="es-SV" smtClean="0"/>
              <a:t>24/3/2022</a:t>
            </a:fld>
            <a:endParaRPr lang="es-SV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s-SV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3BA87C52-5AB2-4C88-8312-59D169242329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1607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87C52-5AB2-4C88-8312-59D169242329}" type="slidenum">
              <a:rPr lang="es-SV" smtClean="0"/>
              <a:t>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59958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87C52-5AB2-4C88-8312-59D169242329}" type="slidenum">
              <a:rPr lang="es-SV" smtClean="0"/>
              <a:t>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8172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AC1FC-67C0-4FFA-BD4E-DD25DC07892D}" type="datetime1">
              <a:rPr lang="es-SV" smtClean="0"/>
              <a:t>24/3/2022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744062"/>
      </p:ext>
    </p:extLst>
  </p:cSld>
  <p:clrMapOvr>
    <a:masterClrMapping/>
  </p:clrMapOvr>
  <p:transition spd="slow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5EAB-605F-4926-8B35-D7FA27BCF15A}" type="datetime1">
              <a:rPr lang="es-SV" smtClean="0"/>
              <a:t>24/3/2022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69112526"/>
      </p:ext>
    </p:extLst>
  </p:cSld>
  <p:clrMapOvr>
    <a:masterClrMapping/>
  </p:clrMapOvr>
  <p:transition spd="slow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A480-C1CB-4780-A006-7673A323EAA5}" type="datetime1">
              <a:rPr lang="es-SV" smtClean="0"/>
              <a:t>24/3/2022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644452946"/>
      </p:ext>
    </p:extLst>
  </p:cSld>
  <p:clrMapOvr>
    <a:masterClrMapping/>
  </p:clrMapOvr>
  <p:transition spd="slow"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910D9-7444-41C2-8C9D-9911013B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FE3220-44B5-430B-96B7-13565F151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96BE7-4E89-4A95-8776-19053FC2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89C-E66F-4897-9412-556FDD3DDAE6}" type="datetimeFigureOut">
              <a:rPr lang="es-SV" smtClean="0"/>
              <a:t>24/3/2022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B15434-78BF-4D79-9CA5-529912C1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A14FD-DDD2-4C40-BF75-BE409986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3FAAE-222C-4786-B9A2-AA215FAAAF5F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69621333"/>
      </p:ext>
    </p:extLst>
  </p:cSld>
  <p:clrMapOvr>
    <a:masterClrMapping/>
  </p:clrMapOvr>
  <p:transition spd="slow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BDF42-A278-43F4-9CBE-F6D3AEE7D7CB}" type="datetime1">
              <a:rPr lang="es-SV" smtClean="0"/>
              <a:t>24/3/2022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25834228"/>
      </p:ext>
    </p:extLst>
  </p:cSld>
  <p:clrMapOvr>
    <a:masterClrMapping/>
  </p:clrMapOvr>
  <p:transition spd="slow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63AA5-4122-4F02-9658-4B58CFB2CF73}" type="datetime1">
              <a:rPr lang="es-SV" smtClean="0"/>
              <a:t>24/3/2022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997382"/>
      </p:ext>
    </p:extLst>
  </p:cSld>
  <p:clrMapOvr>
    <a:masterClrMapping/>
  </p:clrMapOvr>
  <p:transition spd="slow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3E5-D913-444A-AEEE-9A9211CE3C19}" type="datetime1">
              <a:rPr lang="es-SV" smtClean="0"/>
              <a:t>24/3/2022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190243044"/>
      </p:ext>
    </p:extLst>
  </p:cSld>
  <p:clrMapOvr>
    <a:masterClrMapping/>
  </p:clrMapOvr>
  <p:transition spd="slow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961C-7E3C-4CCF-A990-9B464A875869}" type="datetime1">
              <a:rPr lang="es-SV" smtClean="0"/>
              <a:t>24/3/2022</a:t>
            </a:fld>
            <a:endParaRPr lang="es-S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888373343"/>
      </p:ext>
    </p:extLst>
  </p:cSld>
  <p:clrMapOvr>
    <a:masterClrMapping/>
  </p:clrMapOvr>
  <p:transition spd="slow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1805C-03A1-4168-A71B-118EF030D868}" type="datetime1">
              <a:rPr lang="es-SV" smtClean="0"/>
              <a:t>24/3/2022</a:t>
            </a:fld>
            <a:endParaRPr lang="es-S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602866304"/>
      </p:ext>
    </p:extLst>
  </p:cSld>
  <p:clrMapOvr>
    <a:masterClrMapping/>
  </p:clrMapOvr>
  <p:transition spd="slow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30A4-085E-48BD-A9CC-5004AF3EA70A}" type="datetime1">
              <a:rPr lang="es-SV" smtClean="0"/>
              <a:t>24/3/2022</a:t>
            </a:fld>
            <a:endParaRPr lang="es-S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S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866232148"/>
      </p:ext>
    </p:extLst>
  </p:cSld>
  <p:clrMapOvr>
    <a:masterClrMapping/>
  </p:clrMapOvr>
  <p:transition spd="slow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10B9734D-A68E-42AE-9C59-5D8D08D6B584}" type="datetime1">
              <a:rPr lang="es-SV" smtClean="0"/>
              <a:t>24/3/2022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82820711"/>
      </p:ext>
    </p:extLst>
  </p:cSld>
  <p:clrMapOvr>
    <a:masterClrMapping/>
  </p:clrMapOvr>
  <p:transition spd="slow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FC0C-39EB-488A-A45E-FFEEADCFB731}" type="datetime1">
              <a:rPr lang="es-SV" smtClean="0"/>
              <a:t>24/3/2022</a:t>
            </a:fld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6972498"/>
      </p:ext>
    </p:extLst>
  </p:cSld>
  <p:clrMapOvr>
    <a:masterClrMapping/>
  </p:clrMapOvr>
  <p:transition spd="slow"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422F1C73-9A04-4B5B-8DBE-39BD8DDAFA3D}" type="datetime1">
              <a:rPr lang="es-SV" smtClean="0"/>
              <a:t>24/3/2022</a:t>
            </a:fld>
            <a:endParaRPr lang="es-S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E67A2CE-E431-4226-A019-0F035570B518}" type="slidenum">
              <a:rPr lang="es-SV" smtClean="0"/>
              <a:t>‹Nº›</a:t>
            </a:fld>
            <a:endParaRPr lang="es-SV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59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ransition spd="slow">
    <p:wedge/>
  </p:transition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microsoft.com/office/2018/10/relationships/comments" Target="../comments/modernComment_107_22EFE00F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SV" dirty="0"/>
              <a:t>Investigación de mercado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SV" dirty="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404139360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Investigación de mercado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080638" y="-1"/>
            <a:ext cx="5680800" cy="1368000"/>
          </a:xfrm>
        </p:spPr>
        <p:txBody>
          <a:bodyPr>
            <a:noAutofit/>
          </a:bodyPr>
          <a:lstStyle/>
          <a:p>
            <a:r>
              <a:rPr lang="es-SV" sz="1800" dirty="0">
                <a:solidFill>
                  <a:schemeClr val="tx1"/>
                </a:solidFill>
              </a:rPr>
              <a:t>Es el proceso a través del cual se recolecta información procedente del entorno y acciones de los consumidores, con el fin de analizar y tomar decisiones o diseñar estrategias.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7092" y="2310301"/>
            <a:ext cx="2984400" cy="938719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SV" sz="1100" dirty="0">
                <a:solidFill>
                  <a:srgbClr val="F8F8F8"/>
                </a:solidFill>
                <a:latin typeface="Arial Black" panose="020B0A04020102020204" pitchFamily="34" charset="0"/>
              </a:rPr>
              <a:t>Permite generar un diagnóstico acerca de los recursos, fortalezas, oportunidades, debilidades y amenazas (FODA) de una organización.</a:t>
            </a:r>
          </a:p>
        </p:txBody>
      </p:sp>
      <p:pic>
        <p:nvPicPr>
          <p:cNvPr id="3" name="Imagen 2" descr="Un grupo de personas en un restaurante&#10;&#10;Descripción generada automáticamente">
            <a:extLst>
              <a:ext uri="{FF2B5EF4-FFF2-40B4-BE49-F238E27FC236}">
                <a16:creationId xmlns:a16="http://schemas.microsoft.com/office/drawing/2014/main" id="{B94A8FB7-A2FC-47DA-A47F-5D4F48499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38" y="1110119"/>
            <a:ext cx="6062597" cy="40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66601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D766B-C61E-45D5-9598-34181391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b="1" dirty="0"/>
              <a:t>Pasos en la investigación de mercado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454874-CD39-4A34-A5E2-389E674B73F4}"/>
              </a:ext>
            </a:extLst>
          </p:cNvPr>
          <p:cNvSpPr txBox="1"/>
          <p:nvPr/>
        </p:nvSpPr>
        <p:spPr>
          <a:xfrm>
            <a:off x="392853" y="2025227"/>
            <a:ext cx="2519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000" dirty="0">
                <a:latin typeface="Arial Narrow" panose="020B0606020202030204" pitchFamily="34" charset="0"/>
              </a:rPr>
              <a:t>La investigación de mercados se basa en una serie de pasos de planeación y ejecución metódica, en este caso, consta de seis pasos: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F45D25C-13E2-47FB-85F5-D5126CACE2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820939"/>
              </p:ext>
            </p:extLst>
          </p:nvPr>
        </p:nvGraphicFramePr>
        <p:xfrm>
          <a:off x="3149600" y="1345416"/>
          <a:ext cx="5296746" cy="3298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783909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347D4-DD4C-4070-AEC3-1B6AE3E8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Determinar la necesidad de la investigación</a:t>
            </a:r>
            <a:endParaRPr lang="es-ES" b="0" i="0" u="none" strike="noStrike" baseline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0DF0C4-0E27-4EC7-A53F-E932CA068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8800" y="2041961"/>
            <a:ext cx="3948853" cy="25933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ES" sz="1600" b="0" i="0" u="none" strike="noStrike" baseline="0" dirty="0">
                <a:latin typeface="Calibri" panose="020F0502020204030204" pitchFamily="34" charset="0"/>
              </a:rPr>
              <a:t>Encontrar una idea u oportunidad de negocio.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1600" b="0" i="0" u="none" strike="noStrike" baseline="0" dirty="0">
                <a:latin typeface="Calibri" panose="020F0502020204030204" pitchFamily="34" charset="0"/>
              </a:rPr>
              <a:t>Conocer la factibilidad de iniciar un nuevo negocio o introducir un producto al mercado.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1600" b="0" i="0" u="none" strike="noStrike" baseline="0" dirty="0">
                <a:latin typeface="Calibri" panose="020F0502020204030204" pitchFamily="34" charset="0"/>
              </a:rPr>
              <a:t>Medir la eficacia de una campaña publicitaria.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1600" b="0" i="0" u="none" strike="noStrike" baseline="0" dirty="0">
                <a:latin typeface="Calibri" panose="020F0502020204030204" pitchFamily="34" charset="0"/>
              </a:rPr>
              <a:t>Medir la satisfacción del cliente.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1600" b="0" i="0" u="none" strike="noStrike" baseline="0" dirty="0">
                <a:latin typeface="Calibri" panose="020F0502020204030204" pitchFamily="34" charset="0"/>
              </a:rPr>
              <a:t>Hallar la causa y solución de un problema.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1600" b="0" i="0" u="none" strike="noStrike" baseline="0" dirty="0">
                <a:latin typeface="Calibri" panose="020F0502020204030204" pitchFamily="34" charset="0"/>
              </a:rPr>
              <a:t>Comprobar una hipótesis de mercado.</a:t>
            </a:r>
            <a:endParaRPr lang="es-SV" sz="1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DCA280-7BC8-427F-AF96-C44AA6E142C7}"/>
              </a:ext>
            </a:extLst>
          </p:cNvPr>
          <p:cNvSpPr txBox="1"/>
          <p:nvPr/>
        </p:nvSpPr>
        <p:spPr>
          <a:xfrm>
            <a:off x="822960" y="1367407"/>
            <a:ext cx="4301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 las principales razones para realizar una investigación de mercado están:</a:t>
            </a:r>
          </a:p>
        </p:txBody>
      </p:sp>
      <p:pic>
        <p:nvPicPr>
          <p:cNvPr id="6" name="Imagen 5" descr="Cara de una persona con lentes oscuros&#10;&#10;Descripción generada automáticamente con confianza media">
            <a:extLst>
              <a:ext uri="{FF2B5EF4-FFF2-40B4-BE49-F238E27FC236}">
                <a16:creationId xmlns:a16="http://schemas.microsoft.com/office/drawing/2014/main" id="{A46DFB0F-FA61-4517-94E1-3CAD6EA7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41" y="2047084"/>
            <a:ext cx="2820692" cy="25882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44249623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549065"/>
              </p:ext>
            </p:extLst>
          </p:nvPr>
        </p:nvGraphicFramePr>
        <p:xfrm>
          <a:off x="897466" y="1445260"/>
          <a:ext cx="5252721" cy="28016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222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0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848">
                <a:tc>
                  <a:txBody>
                    <a:bodyPr/>
                    <a:lstStyle/>
                    <a:p>
                      <a:r>
                        <a:rPr lang="es-SV" sz="1600" dirty="0"/>
                        <a:t>Tipos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SV" sz="16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672">
                <a:tc>
                  <a:txBody>
                    <a:bodyPr/>
                    <a:lstStyle/>
                    <a:p>
                      <a:r>
                        <a:rPr lang="es-SV" sz="1400" b="1" dirty="0"/>
                        <a:t>Exploratoria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SV" sz="1200" dirty="0"/>
                        <a:t>Se define como la recolección de información mediante mecanismos informales y no estructurados.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991">
                <a:tc>
                  <a:txBody>
                    <a:bodyPr/>
                    <a:lstStyle/>
                    <a:p>
                      <a:r>
                        <a:rPr lang="es-SV" sz="1400" b="1" dirty="0"/>
                        <a:t>Descriptiva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SV" sz="1200" dirty="0"/>
                        <a:t>Se refiere a un conjunto de métodos y procedimientos que describen a las variables de marketing. Este tipo de estudios describe cosas como las actitudes de los clientes, sus intenciones y comportamientos.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437">
                <a:tc>
                  <a:txBody>
                    <a:bodyPr/>
                    <a:lstStyle/>
                    <a:p>
                      <a:r>
                        <a:rPr lang="es-SV" sz="1400" b="1" dirty="0"/>
                        <a:t>Concluyente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SV" sz="1200" dirty="0"/>
                        <a:t>Se enfoca en controlar varios factores para determinar cual de ellos es el causante del problema. Este tipo de estudio es el más complejo y costoso.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672">
                <a:tc>
                  <a:txBody>
                    <a:bodyPr/>
                    <a:lstStyle/>
                    <a:p>
                      <a:r>
                        <a:rPr lang="es-SV" sz="1400" b="1" dirty="0"/>
                        <a:t>Sistemática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SV" sz="1200" dirty="0"/>
                        <a:t>Es aquella utilizada para evaluar un proceso mientras se va dando, encuentra el problema y propone soluciones.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b="1" dirty="0"/>
              <a:t>Seleccionar el diseño de la investigación</a:t>
            </a:r>
          </a:p>
        </p:txBody>
      </p:sp>
      <p:pic>
        <p:nvPicPr>
          <p:cNvPr id="7" name="Imagen 6" descr="Una persona con una tabla de surf&#10;&#10;Descripción generada automáticamente con confianza media">
            <a:extLst>
              <a:ext uri="{FF2B5EF4-FFF2-40B4-BE49-F238E27FC236}">
                <a16:creationId xmlns:a16="http://schemas.microsoft.com/office/drawing/2014/main" id="{F7ABF715-1D95-42C7-86E7-7E3797FF8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88" y="1349502"/>
            <a:ext cx="1871472" cy="29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18748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SV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un Focus Group?</a:t>
            </a:r>
          </a:p>
        </p:txBody>
      </p:sp>
      <p:pic>
        <p:nvPicPr>
          <p:cNvPr id="4" name="Marcador de contenido 3" descr="Una persona sentada frente a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AB38D302-F10C-4DD4-807D-A57BFCCE8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1850424"/>
            <a:ext cx="3539067" cy="23579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Focus">
            <a:hlinkClick r:id="" action="ppaction://media"/>
            <a:extLst>
              <a:ext uri="{FF2B5EF4-FFF2-40B4-BE49-F238E27FC236}">
                <a16:creationId xmlns:a16="http://schemas.microsoft.com/office/drawing/2014/main" id="{12F71DE2-3907-43A0-9224-F20D40A57A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94860" y="1910080"/>
            <a:ext cx="3795200" cy="21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45807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c49ab288-98a6-485e-9001-a75b9241d5a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931AE6A54CF34F8CDF332E93B24BDC" ma:contentTypeVersion="8" ma:contentTypeDescription="Crear nuevo documento." ma:contentTypeScope="" ma:versionID="96171a1dd6a6c93a1c995646e66cab4d">
  <xsd:schema xmlns:xsd="http://www.w3.org/2001/XMLSchema" xmlns:xs="http://www.w3.org/2001/XMLSchema" xmlns:p="http://schemas.microsoft.com/office/2006/metadata/properties" xmlns:ns2="c49ab288-98a6-485e-9001-a75b9241d5a9" targetNamespace="http://schemas.microsoft.com/office/2006/metadata/properties" ma:root="true" ma:fieldsID="3470c77f133b94f637048a3376ed29b0" ns2:_="">
    <xsd:import namespace="c49ab288-98a6-485e-9001-a75b9241d5a9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9ab288-98a6-485e-9001-a75b9241d5a9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0D0F05-D1B7-487B-9A25-03EC9176A495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c49ab288-98a6-485e-9001-a75b9241d5a9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A2CC39D-5278-4FCB-8C6F-09A0F3E77A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B91B57-7E20-4311-9945-570C685884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9ab288-98a6-485e-9001-a75b9241d5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308</TotalTime>
  <Words>301</Words>
  <Application>Microsoft Office PowerPoint</Application>
  <PresentationFormat>Presentación en pantalla (16:9)</PresentationFormat>
  <Paragraphs>35</Paragraphs>
  <Slides>6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 Black</vt:lpstr>
      <vt:lpstr>Arial Narrow</vt:lpstr>
      <vt:lpstr>Calibri</vt:lpstr>
      <vt:lpstr>Calibri Light</vt:lpstr>
      <vt:lpstr>Wingdings</vt:lpstr>
      <vt:lpstr>Retrospección</vt:lpstr>
      <vt:lpstr>Investigación de mercado</vt:lpstr>
      <vt:lpstr>Investigación de mercado</vt:lpstr>
      <vt:lpstr>Pasos en la investigación de mercado</vt:lpstr>
      <vt:lpstr>Determinar la necesidad de la investigación</vt:lpstr>
      <vt:lpstr>Seleccionar el diseño de la investigación</vt:lpstr>
      <vt:lpstr>¿Qué es un Focus Group?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Investigación de mercado</dc:title>
  <dc:subject>Investigación de mercado</dc:subject>
  <dc:creator>Fernando José Fuentes Castillo</dc:creator>
  <cp:lastModifiedBy>Fernando José Fuentes Castillo</cp:lastModifiedBy>
  <cp:revision>37</cp:revision>
  <cp:lastPrinted>2022-03-24T20:02:53Z</cp:lastPrinted>
  <dcterms:created xsi:type="dcterms:W3CDTF">2014-12-04T14:45:52Z</dcterms:created>
  <dcterms:modified xsi:type="dcterms:W3CDTF">2022-03-24T20:09:26Z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0x0101007E931AE6A54CF34F8CDF332E93B24BDC</vt:lpwstr>
  </property>
</Properties>
</file>